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handoutMasterIdLst>
    <p:handoutMasterId r:id="rId13"/>
  </p:handoutMasterIdLst>
  <p:sldIdLst>
    <p:sldId id="335" r:id="rId6"/>
    <p:sldId id="259" r:id="rId7"/>
    <p:sldId id="260" r:id="rId8"/>
    <p:sldId id="545" r:id="rId9"/>
    <p:sldId id="546" r:id="rId10"/>
    <p:sldId id="542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syBee" initials="BB" lastIdx="2" clrIdx="0">
    <p:extLst>
      <p:ext uri="{19B8F6BF-5375-455C-9EA6-DF929625EA0E}">
        <p15:presenceInfo xmlns:p15="http://schemas.microsoft.com/office/powerpoint/2012/main" userId="BusyB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366" autoAdjust="0"/>
  </p:normalViewPr>
  <p:slideViewPr>
    <p:cSldViewPr>
      <p:cViewPr varScale="1">
        <p:scale>
          <a:sx n="64" d="100"/>
          <a:sy n="64" d="100"/>
        </p:scale>
        <p:origin x="15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289A8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0666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1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>
            <a:lvl1pPr>
              <a:defRPr sz="3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7200" y="1524000"/>
            <a:ext cx="8229600" cy="44958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2304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4" r:id="rId7"/>
    <p:sldLayoutId id="214748368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rQgAmR" TargetMode="External"/><Relationship Id="rId2" Type="http://schemas.openxmlformats.org/officeDocument/2006/relationships/hyperlink" Target="https://bit.ly/2OoLlB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t.ly/3cP3ge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9M8PZ2" TargetMode="External"/><Relationship Id="rId2" Type="http://schemas.openxmlformats.org/officeDocument/2006/relationships/hyperlink" Target="https://bit.ly/3wzJLy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cS9B8B" TargetMode="External"/><Relationship Id="rId2" Type="http://schemas.openxmlformats.org/officeDocument/2006/relationships/hyperlink" Target="https://onlinelibrary.wiley.com/doi/full/10.1002/ldr.383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07/s13593-020-0608-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-24581" y="1629697"/>
            <a:ext cx="9067800" cy="1143000"/>
          </a:xfrm>
        </p:spPr>
        <p:txBody>
          <a:bodyPr/>
          <a:lstStyle/>
          <a:p>
            <a:r>
              <a:rPr lang="en-US" sz="2800" b="1" dirty="0">
                <a:solidFill>
                  <a:srgbClr val="00B0F0"/>
                </a:solidFill>
                <a:latin typeface="+mn-lt"/>
              </a:rPr>
              <a:t>Sub-activity 5.1.1.1: </a:t>
            </a:r>
            <a:r>
              <a:rPr lang="en-GB" sz="2800" b="1" dirty="0"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Continued experimentation in 6 target communities of Eastern Zambia and 10 target communities in central and southern Malawi with already established clustered CA trials</a:t>
            </a:r>
            <a:endParaRPr lang="en-US" sz="2800" b="1" dirty="0">
              <a:latin typeface="+mn-lt"/>
            </a:endParaRPr>
          </a:p>
        </p:txBody>
      </p:sp>
      <p:pic>
        <p:nvPicPr>
          <p:cNvPr id="7" name="Picture 6" descr="A picture containing grass, outdoor, sky, green&#10;&#10;Description automatically generated">
            <a:extLst>
              <a:ext uri="{FF2B5EF4-FFF2-40B4-BE49-F238E27FC236}">
                <a16:creationId xmlns:a16="http://schemas.microsoft.com/office/drawing/2014/main" id="{7E3556C2-ED7A-4976-8B49-3D53E61CB0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038" y="4612432"/>
            <a:ext cx="2945923" cy="2209800"/>
          </a:xfrm>
          <a:prstGeom prst="rect">
            <a:avLst/>
          </a:prstGeom>
        </p:spPr>
      </p:pic>
      <p:pic>
        <p:nvPicPr>
          <p:cNvPr id="8" name="Picture 7" descr="A close-up of some plants&#10;&#10;Description automatically generated with low confidence">
            <a:extLst>
              <a:ext uri="{FF2B5EF4-FFF2-40B4-BE49-F238E27FC236}">
                <a16:creationId xmlns:a16="http://schemas.microsoft.com/office/drawing/2014/main" id="{B4CCBD9B-5E0F-4B57-BB2C-A641F047D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405" y="4612433"/>
            <a:ext cx="2945923" cy="2209800"/>
          </a:xfrm>
          <a:prstGeom prst="rect">
            <a:avLst/>
          </a:prstGeom>
        </p:spPr>
      </p:pic>
      <p:pic>
        <p:nvPicPr>
          <p:cNvPr id="9" name="Picture 8" descr="A picture containing outdoor, plant, tree&#10;&#10;Description automatically generated">
            <a:extLst>
              <a:ext uri="{FF2B5EF4-FFF2-40B4-BE49-F238E27FC236}">
                <a16:creationId xmlns:a16="http://schemas.microsoft.com/office/drawing/2014/main" id="{A3A6EE60-213A-4CE5-9144-9236DA5D58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575" y="4612432"/>
            <a:ext cx="2945923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06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38697AC-898C-4691-99A2-C2A63B3F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289238"/>
              </p:ext>
            </p:extLst>
          </p:nvPr>
        </p:nvGraphicFramePr>
        <p:xfrm>
          <a:off x="326395" y="2514600"/>
          <a:ext cx="8815147" cy="4032994"/>
        </p:xfrm>
        <a:graphic>
          <a:graphicData uri="http://schemas.openxmlformats.org/drawingml/2006/table">
            <a:tbl>
              <a:tblPr firstRow="1" firstCol="1" bandRow="1"/>
              <a:tblGrid>
                <a:gridCol w="241045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509098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89559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98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2021).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654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Trials designed and protocols updated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https://bit.ly/2OoLlBH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9165925"/>
                  </a:ext>
                </a:extLst>
              </a:tr>
              <a:tr h="751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Trials established</a:t>
                      </a:r>
                      <a:endParaRPr lang="en-GB" sz="18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https://bit.ly/2OoLlBH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696550"/>
                  </a:ext>
                </a:extLst>
              </a:tr>
              <a:tr h="751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Monitoring </a:t>
                      </a:r>
                      <a:endParaRPr lang="en-GB" sz="18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Zambia was visited extensively, Malawi could not be visited due to COVID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https://bit.ly/3rQgAmR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940379"/>
                  </a:ext>
                </a:extLst>
              </a:tr>
              <a:tr h="6032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Knowledge products for smallholder farmers – Medicine labels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 in maize-legume systems medicine labels on CG space, </a:t>
                      </a:r>
                    </a:p>
                    <a:p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https://bit.ly/3cP3gei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Animal traction-based maize-legume conservation agriculture systems – waiting for J. Odhong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00888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94C1377-920E-4745-AB51-21B1348D3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447800"/>
            <a:ext cx="796518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2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Sub-activity </a:t>
            </a:r>
            <a:r>
              <a:rPr lang="en-US" sz="2400" b="1" dirty="0">
                <a:solidFill>
                  <a:srgbClr val="00B0F0"/>
                </a:solidFill>
                <a:latin typeface="+mn-lt"/>
              </a:rPr>
              <a:t>5.1.1.1: </a:t>
            </a:r>
            <a:r>
              <a:rPr lang="en-GB" sz="2400" b="1" dirty="0"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Continued experimentation in CA on-farm communities </a:t>
            </a:r>
            <a:endParaRPr lang="en-GB" altLang="ja-JP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86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8CF364-38F8-454A-B66D-D1D415483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040782"/>
              </p:ext>
            </p:extLst>
          </p:nvPr>
        </p:nvGraphicFramePr>
        <p:xfrm>
          <a:off x="252653" y="1524000"/>
          <a:ext cx="8638694" cy="5204028"/>
        </p:xfrm>
        <a:graphic>
          <a:graphicData uri="http://schemas.openxmlformats.org/drawingml/2006/table">
            <a:tbl>
              <a:tblPr firstRow="1" firstCol="1" bandRow="1"/>
              <a:tblGrid>
                <a:gridCol w="236220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783867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492627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6678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 uploads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Last data only received on September 1st, will be ready for upload by End of September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191487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Soil sample results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Just received from the lab,  infiltration data available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8095946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Publication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Combining local knowledge and soil science for integrated soil health assessments in conservation agriculture systems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https://bit.ly/3wzJLym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397142"/>
                  </a:ext>
                </a:extLst>
              </a:tr>
              <a:tr h="5800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Publication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Conservation agriculture improves adaptive capacity of cropping systems to climate stress in Malawi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https://bit.ly/39M8PZ2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4020595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Spatial targeting of conservation agriculture technologies in mixed-maize systems of southern Africa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 review – maybe published towards December 2021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653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0989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8CF364-38F8-454A-B66D-D1D415483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259255"/>
              </p:ext>
            </p:extLst>
          </p:nvPr>
        </p:nvGraphicFramePr>
        <p:xfrm>
          <a:off x="252653" y="1676400"/>
          <a:ext cx="8638694" cy="4744997"/>
        </p:xfrm>
        <a:graphic>
          <a:graphicData uri="http://schemas.openxmlformats.org/drawingml/2006/table">
            <a:tbl>
              <a:tblPr firstRow="1" firstCol="1" bandRow="1"/>
              <a:tblGrid>
                <a:gridCol w="236220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783867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492627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63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2021).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846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Publication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Why we should rethink ‘adoption’ in agricultural innovation: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Empirical insights from Malawi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https://onlinelibrary.wiley.com/doi/full/10.1002/ldr.3833</a:t>
                      </a:r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4058011"/>
                  </a:ext>
                </a:extLst>
              </a:tr>
              <a:tr h="1275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Publication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nutrition and resilience will make conservation agriculture more attractive for Zambian smallholder farmers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https://bit.ly/3cS9B8B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4020595"/>
                  </a:ext>
                </a:extLst>
              </a:tr>
              <a:tr h="10193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Publication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Bridging the disciplinary gap in conservation agriculture research,</a:t>
                      </a:r>
                    </a:p>
                    <a:p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 Malawi. A review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https://doi.org/10.1007/s13593-020-0608-9</a:t>
                      </a:r>
                      <a:r>
                        <a:rPr lang="en-GB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653888"/>
                  </a:ext>
                </a:extLst>
              </a:tr>
              <a:tr h="10193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Application of Machine Learning and spatial analysis to targeting technologies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available – with Francis Muthoni but needs a push forward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309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522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8CF364-38F8-454A-B66D-D1D415483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192954"/>
              </p:ext>
            </p:extLst>
          </p:nvPr>
        </p:nvGraphicFramePr>
        <p:xfrm>
          <a:off x="252653" y="1600200"/>
          <a:ext cx="8638694" cy="4917896"/>
        </p:xfrm>
        <a:graphic>
          <a:graphicData uri="http://schemas.openxmlformats.org/drawingml/2006/table">
            <a:tbl>
              <a:tblPr firstRow="1" firstCol="1" bandRow="1"/>
              <a:tblGrid>
                <a:gridCol w="236220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783867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492627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77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2021).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6174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haris SIL"/>
                        </a:rPr>
                        <a:t>Economic assessment of Zambian and  Malawian CA systems</a:t>
                      </a:r>
                      <a:endParaRPr lang="en-GB" sz="2000" dirty="0">
                        <a:solidFill>
                          <a:srgbClr val="000000"/>
                        </a:solidFill>
                        <a:effectLst/>
                        <a:latin typeface="Charis SIL"/>
                        <a:ea typeface="Calibri" panose="020F0502020204030204" pitchFamily="34" charset="0"/>
                        <a:cs typeface="Charis SI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summary stage to publish paper in 2022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0052955"/>
                  </a:ext>
                </a:extLst>
              </a:tr>
              <a:tr h="64591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a) CA long-term on-farm sites are the backbone of our research – stopping them would be  a major loss – also for the science community and </a:t>
                      </a:r>
                      <a:r>
                        <a:rPr lang="en-US" sz="1800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OneCGIAR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so why not continue them with our partners?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b) Publication/Assessment of the 5 domains of SI in CA systems contributing to a cross regional paper with MSU – now that soil and infiltration data is available, we will have more leverage.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c) Do a proper assessment of the nutritional value of CA systems in Malawi following the Mhlanga et al. paper in Malawi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d) Do a proper </a:t>
                      </a:r>
                      <a:r>
                        <a:rPr lang="en-US" sz="1800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GxExM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analysis with data we have in Malawi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e) Writing a farmer manual as just completed for Zambia</a:t>
                      </a:r>
                      <a:endParaRPr lang="en-GB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896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54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9422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http://purl.org/dc/dcmitype/"/>
    <ds:schemaRef ds:uri="9f5e9607-a28b-487e-b093-da60e75ee10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11277</TotalTime>
  <Words>502</Words>
  <Application>Microsoft Office PowerPoint</Application>
  <PresentationFormat>On-screen Show (4:3)</PresentationFormat>
  <Paragraphs>63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Charis SIL</vt:lpstr>
      <vt:lpstr>Gill Sans</vt:lpstr>
      <vt:lpstr>Palatino Linotype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135</cp:revision>
  <cp:lastPrinted>2011-10-06T11:45:23Z</cp:lastPrinted>
  <dcterms:created xsi:type="dcterms:W3CDTF">2020-07-17T08:59:01Z</dcterms:created>
  <dcterms:modified xsi:type="dcterms:W3CDTF">2021-09-12T16:08:09Z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